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8"/>
  </p:notesMasterIdLst>
  <p:sldIdLst>
    <p:sldId id="273" r:id="rId2"/>
    <p:sldId id="286" r:id="rId3"/>
    <p:sldId id="264" r:id="rId4"/>
    <p:sldId id="278" r:id="rId5"/>
    <p:sldId id="287" r:id="rId6"/>
    <p:sldId id="261" r:id="rId7"/>
    <p:sldId id="262" r:id="rId8"/>
    <p:sldId id="288" r:id="rId9"/>
    <p:sldId id="280" r:id="rId10"/>
    <p:sldId id="268" r:id="rId11"/>
    <p:sldId id="291" r:id="rId12"/>
    <p:sldId id="292" r:id="rId13"/>
    <p:sldId id="293" r:id="rId14"/>
    <p:sldId id="294" r:id="rId15"/>
    <p:sldId id="295" r:id="rId16"/>
    <p:sldId id="296" r:id="rId1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>
      <p:cViewPr varScale="1">
        <p:scale>
          <a:sx n="86" d="100"/>
          <a:sy n="86" d="100"/>
        </p:scale>
        <p:origin x="124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609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908" y="0"/>
            <a:ext cx="2945184" cy="49609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58BC7394-7E70-4DD3-BF97-2E662E9B05AD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294" y="4715273"/>
            <a:ext cx="5439089" cy="4466433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960"/>
            <a:ext cx="2945184" cy="49609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908" y="9428960"/>
            <a:ext cx="2945184" cy="49609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3AC2F007-8DB9-4F0E-BABC-25032C7CF1C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F007-8DB9-4F0E-BABC-25032C7CF1C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F007-8DB9-4F0E-BABC-25032C7CF1CA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F007-8DB9-4F0E-BABC-25032C7CF1CA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B7307FF-F424-486C-A683-4892984D3C2C}" type="datetimeFigureOut">
              <a:rPr lang="pl-PL" smtClean="0"/>
              <a:pPr/>
              <a:t>24.01.2024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F4E46B-6A7D-4394-A4C6-76BE031E9D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e.gov.pl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oke.krakow.p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34816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534816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tx1"/>
                </a:solidFill>
              </a:rPr>
              <a:t>INFORMACJE DLA RODZICÓW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59832" y="620688"/>
            <a:ext cx="5638800" cy="5410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b="1" dirty="0"/>
          </a:p>
          <a:p>
            <a:pPr algn="ctr">
              <a:lnSpc>
                <a:spcPct val="250000"/>
              </a:lnSpc>
              <a:buNone/>
            </a:pPr>
            <a:r>
              <a:rPr lang="pl-PL" dirty="0"/>
              <a:t>	</a:t>
            </a:r>
            <a:r>
              <a:rPr lang="pl-PL" sz="2800" b="1" dirty="0"/>
              <a:t>EGZAMIN</a:t>
            </a:r>
          </a:p>
          <a:p>
            <a:pPr algn="ctr">
              <a:lnSpc>
                <a:spcPct val="250000"/>
              </a:lnSpc>
              <a:buNone/>
            </a:pPr>
            <a:r>
              <a:rPr lang="pl-PL" sz="2800" b="1" dirty="0"/>
              <a:t> ÓSMOKLASISTY </a:t>
            </a:r>
          </a:p>
          <a:p>
            <a:pPr algn="ctr">
              <a:lnSpc>
                <a:spcPct val="250000"/>
              </a:lnSpc>
              <a:buNone/>
            </a:pPr>
            <a:r>
              <a:rPr lang="pl-PL" sz="2800" b="1" dirty="0"/>
              <a:t>2023/2024 </a:t>
            </a:r>
          </a:p>
          <a:p>
            <a:pPr lvl="0">
              <a:buNone/>
            </a:pPr>
            <a:endParaRPr lang="pl-PL" b="1" dirty="0"/>
          </a:p>
          <a:p>
            <a:pPr lvl="0">
              <a:buNone/>
            </a:pPr>
            <a:endParaRPr lang="pl-PL" b="1" dirty="0"/>
          </a:p>
          <a:p>
            <a:endParaRPr lang="pl-PL" b="1" dirty="0"/>
          </a:p>
        </p:txBody>
      </p:sp>
      <p:pic>
        <p:nvPicPr>
          <p:cNvPr id="5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64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678832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95536" y="2060848"/>
            <a:ext cx="2664296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pPr algn="ctr">
              <a:lnSpc>
                <a:spcPct val="200000"/>
              </a:lnSpc>
            </a:pPr>
            <a:r>
              <a:rPr lang="pl-PL" sz="2000" b="1" dirty="0">
                <a:solidFill>
                  <a:schemeClr val="tx1"/>
                </a:solidFill>
              </a:rPr>
              <a:t>WAŻNE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59832" y="620688"/>
            <a:ext cx="5904656" cy="5410200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  <a:buNone/>
            </a:pPr>
            <a:endParaRPr lang="pl-PL" sz="2400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  <a:buNone/>
            </a:pPr>
            <a:r>
              <a:rPr lang="pl-PL" sz="2400" b="1" dirty="0">
                <a:solidFill>
                  <a:srgbClr val="FF0000"/>
                </a:solidFill>
              </a:rPr>
              <a:t>Stanowczo zaleca się uczniom wykorzystanie na pracę </a:t>
            </a:r>
            <a:br>
              <a:rPr lang="pl-PL" sz="2400" b="1" dirty="0">
                <a:solidFill>
                  <a:srgbClr val="FF0000"/>
                </a:solidFill>
              </a:rPr>
            </a:br>
            <a:r>
              <a:rPr lang="pl-PL" sz="2400" b="1" dirty="0">
                <a:solidFill>
                  <a:srgbClr val="FF0000"/>
                </a:solidFill>
              </a:rPr>
              <a:t>z arkuszem egzaminacyjnym całego czasu przeznaczonego </a:t>
            </a:r>
            <a:br>
              <a:rPr lang="pl-PL" sz="2400" b="1" dirty="0">
                <a:solidFill>
                  <a:srgbClr val="FF0000"/>
                </a:solidFill>
              </a:rPr>
            </a:br>
            <a:r>
              <a:rPr lang="pl-PL" sz="2400" b="1" dirty="0">
                <a:solidFill>
                  <a:srgbClr val="FF0000"/>
                </a:solidFill>
              </a:rPr>
              <a:t>na sprawdzian, w tym dokładne sprawdzenie poprawności udzielonych odpowiedzi. </a:t>
            </a:r>
          </a:p>
          <a:p>
            <a:pPr>
              <a:lnSpc>
                <a:spcPct val="150000"/>
              </a:lnSpc>
            </a:pPr>
            <a:endParaRPr lang="pl-PL" b="1" dirty="0"/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678832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2060848"/>
            <a:ext cx="2678832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tx1"/>
                </a:solidFill>
              </a:rPr>
              <a:t>DODATKOWE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tx1"/>
                </a:solidFill>
              </a:rPr>
              <a:t>INFORMACJE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59832" y="620688"/>
            <a:ext cx="5638800" cy="5410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b="1" dirty="0"/>
          </a:p>
          <a:p>
            <a:endParaRPr lang="pl-PL" b="1" dirty="0"/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0887801F-AB9C-4700-B74C-C5283964F2CD}"/>
              </a:ext>
            </a:extLst>
          </p:cNvPr>
          <p:cNvSpPr/>
          <p:nvPr/>
        </p:nvSpPr>
        <p:spPr>
          <a:xfrm>
            <a:off x="3501058" y="1484784"/>
            <a:ext cx="50313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Strony internetowe </a:t>
            </a:r>
          </a:p>
          <a:p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Centralna Komisja Egzaminacyjna </a:t>
            </a:r>
            <a:r>
              <a:rPr lang="pl-PL" b="1" dirty="0">
                <a:solidFill>
                  <a:srgbClr val="CC9900"/>
                </a:solidFill>
                <a:latin typeface="Times New Roman" panose="02020603050405020304" pitchFamily="18" charset="0"/>
                <a:hlinkClick r:id="rId3"/>
              </a:rPr>
              <a:t>www.cke.gov.pl</a:t>
            </a:r>
            <a:endParaRPr lang="pl-PL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pl-P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Strona internetowa</a:t>
            </a:r>
          </a:p>
          <a:p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Okręgowa Komisja Egzaminacyjna w Krakowie</a:t>
            </a:r>
          </a:p>
          <a:p>
            <a:r>
              <a:rPr lang="pl-PL" dirty="0">
                <a:solidFill>
                  <a:srgbClr val="CC9900"/>
                </a:solidFill>
                <a:latin typeface="Times New Roman" panose="02020603050405020304" pitchFamily="18" charset="0"/>
                <a:hlinkClick r:id="rId4"/>
              </a:rPr>
              <a:t>www.oke.krakow.pl</a:t>
            </a:r>
            <a:endParaRPr lang="pl-PL" dirty="0">
              <a:solidFill>
                <a:srgbClr val="CC9900"/>
              </a:solidFill>
              <a:latin typeface="Times New Roman" panose="02020603050405020304" pitchFamily="18" charset="0"/>
            </a:endParaRPr>
          </a:p>
          <a:p>
            <a:endParaRPr lang="pl-PL" dirty="0">
              <a:solidFill>
                <a:srgbClr val="CC9900"/>
              </a:solidFill>
              <a:latin typeface="Times New Roman" panose="02020603050405020304" pitchFamily="18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W zakładce poświęconej egzaminowi ósmoklasisty dostępne są:</a:t>
            </a:r>
          </a:p>
          <a:p>
            <a:r>
              <a:rPr lang="pl-PL" sz="1400" dirty="0">
                <a:solidFill>
                  <a:srgbClr val="DF5227"/>
                </a:solidFill>
                <a:latin typeface="Corbel" panose="020B0503020204020204" pitchFamily="34" charset="0"/>
              </a:rPr>
              <a:t>•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informatory o egzaminie ósmoklasisty</a:t>
            </a:r>
          </a:p>
          <a:p>
            <a:r>
              <a:rPr lang="pl-PL" sz="1400" dirty="0">
                <a:solidFill>
                  <a:srgbClr val="DF5227"/>
                </a:solidFill>
                <a:latin typeface="Corbel" panose="020B0503020204020204" pitchFamily="34" charset="0"/>
              </a:rPr>
              <a:t>•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przykładowe arkusze egzaminacyjne</a:t>
            </a:r>
          </a:p>
          <a:p>
            <a:r>
              <a:rPr lang="pl-PL" sz="1400" dirty="0">
                <a:solidFill>
                  <a:srgbClr val="DF5227"/>
                </a:solidFill>
                <a:latin typeface="Corbel" panose="020B0503020204020204" pitchFamily="34" charset="0"/>
              </a:rPr>
              <a:t>•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arkusze egzaminu próbnego</a:t>
            </a:r>
          </a:p>
          <a:p>
            <a:r>
              <a:rPr lang="pl-PL" sz="1400" dirty="0">
                <a:solidFill>
                  <a:srgbClr val="DF5227"/>
                </a:solidFill>
                <a:latin typeface="Corbel" panose="020B0503020204020204" pitchFamily="34" charset="0"/>
              </a:rPr>
              <a:t>•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zestawy powtórzeniowe zadań egzaminacyjnych</a:t>
            </a:r>
          </a:p>
          <a:p>
            <a:endParaRPr lang="pl-PL" dirty="0">
              <a:solidFill>
                <a:srgbClr val="CC99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678832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2060848"/>
            <a:ext cx="2678832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tx1"/>
                </a:solidFill>
              </a:rPr>
              <a:t>OGÓLNE ZASADY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59832" y="620688"/>
            <a:ext cx="5638800" cy="5410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b="1" dirty="0"/>
          </a:p>
          <a:p>
            <a:endParaRPr lang="pl-PL" b="1" dirty="0"/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B5B99D25-4B43-40BD-A341-00C6B54A65F0}"/>
              </a:ext>
            </a:extLst>
          </p:cNvPr>
          <p:cNvSpPr txBox="1">
            <a:spLocks/>
          </p:cNvSpPr>
          <p:nvPr/>
        </p:nvSpPr>
        <p:spPr>
          <a:xfrm>
            <a:off x="3141018" y="404664"/>
            <a:ext cx="5603487" cy="4442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pl-PL" sz="2000" dirty="0"/>
              <a:t>Do sali egzaminacyjnej można wnieść wyłącznie pióro lub długopis z czarnym tuszem/atramentem oraz linijkę. 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Uczniowie mogą również wnieść do sali egzaminacyjnej małą butelkę wody. Podczas pracy z arkuszem egzaminacyjnym butelka powinna stać </a:t>
            </a:r>
            <a:br>
              <a:rPr lang="pl-PL" sz="2000" dirty="0"/>
            </a:br>
            <a:r>
              <a:rPr lang="pl-PL" sz="2000" dirty="0"/>
              <a:t>na podłodze przy nodze stolika.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Obowiązuje zakaz wnoszenia do sali egzaminacyjnej urządzeń elektronicznych, tj. telefonu, smartwatcha, kalkulatora itp.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8EB1926-B896-49C3-A647-9BF3C6C0C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3" y="4005064"/>
            <a:ext cx="6084168" cy="23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678832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2060848"/>
            <a:ext cx="2678832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l-PL" sz="2400" b="1">
                <a:solidFill>
                  <a:schemeClr val="tx1"/>
                </a:solidFill>
              </a:rPr>
              <a:t>OGÓLNE ZASADY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59832" y="620688"/>
            <a:ext cx="5638800" cy="5410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b="1" dirty="0"/>
          </a:p>
          <a:p>
            <a:endParaRPr lang="pl-PL" b="1" dirty="0"/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F7D0B941-68FF-42CF-86DC-554C638DEABA}"/>
              </a:ext>
            </a:extLst>
          </p:cNvPr>
          <p:cNvSpPr txBox="1">
            <a:spLocks/>
          </p:cNvSpPr>
          <p:nvPr/>
        </p:nvSpPr>
        <p:spPr>
          <a:xfrm>
            <a:off x="3212232" y="773088"/>
            <a:ext cx="5638800" cy="541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pl-PL" sz="2200"/>
              <a:t>Przed wejściem do sali egzaminacyjnej  uczeń losuje numer stolika przy którym będzie pracować</a:t>
            </a:r>
          </a:p>
          <a:p>
            <a:pPr>
              <a:buFont typeface="Arial" pitchFamily="34" charset="0"/>
              <a:buChar char="•"/>
            </a:pPr>
            <a:endParaRPr lang="pl-PL" sz="2200"/>
          </a:p>
          <a:p>
            <a:pPr>
              <a:buFont typeface="Arial" pitchFamily="34" charset="0"/>
              <a:buChar char="•"/>
            </a:pPr>
            <a:r>
              <a:rPr lang="pl-PL" sz="2200"/>
              <a:t>Zapoznaje się z instrukcją umieszczoną na arkuszu egzaminacyjnym</a:t>
            </a:r>
          </a:p>
          <a:p>
            <a:pPr>
              <a:buFont typeface="Arial" pitchFamily="34" charset="0"/>
              <a:buChar char="•"/>
            </a:pPr>
            <a:endParaRPr lang="pl-PL" sz="2200"/>
          </a:p>
          <a:p>
            <a:pPr>
              <a:buFont typeface="Arial" pitchFamily="34" charset="0"/>
              <a:buChar char="•"/>
            </a:pPr>
            <a:r>
              <a:rPr lang="pl-PL" sz="2200"/>
              <a:t>Sprawdza kompletność arkusza</a:t>
            </a:r>
          </a:p>
          <a:p>
            <a:pPr>
              <a:buFont typeface="Arial" pitchFamily="34" charset="0"/>
              <a:buChar char="•"/>
            </a:pPr>
            <a:endParaRPr lang="pl-PL" sz="2200"/>
          </a:p>
          <a:p>
            <a:pPr>
              <a:buFont typeface="Arial" pitchFamily="34" charset="0"/>
              <a:buChar char="•"/>
            </a:pPr>
            <a:r>
              <a:rPr lang="pl-PL" sz="2200"/>
              <a:t>Koduje arkusz egzaminacyjny w wyznaczonych miejscach </a:t>
            </a:r>
          </a:p>
          <a:p>
            <a:pPr>
              <a:buFont typeface="Arial" pitchFamily="34" charset="0"/>
              <a:buChar char="•"/>
            </a:pPr>
            <a:endParaRPr lang="pl-PL" sz="2200"/>
          </a:p>
          <a:p>
            <a:pPr>
              <a:buFont typeface="Arial" pitchFamily="34" charset="0"/>
              <a:buChar char="•"/>
            </a:pPr>
            <a:r>
              <a:rPr lang="pl-PL" sz="2200"/>
              <a:t>Rozpoczyna pracę z arkuszem po otrzymaniu pozwolenia od nauczyciela</a:t>
            </a:r>
            <a:endParaRPr lang="pl-PL" sz="2200" b="1"/>
          </a:p>
          <a:p>
            <a:endParaRPr lang="pl-PL" b="1"/>
          </a:p>
          <a:p>
            <a:pPr>
              <a:buFont typeface="Wingdings 2"/>
              <a:buNone/>
            </a:pPr>
            <a:endParaRPr lang="pl-PL" b="1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0369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678832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2060848"/>
            <a:ext cx="2678832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l-PL" sz="2400" b="1">
                <a:solidFill>
                  <a:schemeClr val="tx1"/>
                </a:solidFill>
              </a:rPr>
              <a:t>OGÓLNE ZASADY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59832" y="620688"/>
            <a:ext cx="5638800" cy="5410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b="1" dirty="0"/>
          </a:p>
          <a:p>
            <a:endParaRPr lang="pl-PL" b="1" dirty="0"/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5E688C94-C898-48F5-8E84-5ADD5431BB60}"/>
              </a:ext>
            </a:extLst>
          </p:cNvPr>
          <p:cNvSpPr txBox="1">
            <a:spLocks/>
          </p:cNvSpPr>
          <p:nvPr/>
        </p:nvSpPr>
        <p:spPr>
          <a:xfrm>
            <a:off x="2973288" y="548680"/>
            <a:ext cx="6120680" cy="640871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pl-PL" sz="3300"/>
              <a:t>W czasie trwania egzaminu uczniowie nie powinni opuszczać sali egzaminacyjnej.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pl-PL" sz="160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pl-PL" sz="3300"/>
              <a:t>W uzasadnionych przypadkach przewodniczący zespołu nadzorującego może zezwolić uczniowi na opuszczenie sali egzaminacyjnej po zapewnieniu warunków wykluczających możliwość kontaktowania się ucznia z innymi osobami, z wyjątkiem osób udzielających pomocy medycznej.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pl-PL" sz="160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pl-PL" sz="3300"/>
              <a:t>W przypadku konieczności wyjścia z sali uczeń sygnalizuje taką potrzebę przez podniesienie ręki. Po uzyskaniu zezwolenia przewodniczącego zespołu nadzorującego na wyjście uczeń pozostawia zamknięty arkusz egzaminacyjny na swoim stoliku, a czas jego nieobecności jest odnotowywany w protokole przebiegu egzaminu w danej sali.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pl-PL" sz="160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pl-PL" sz="3300"/>
              <a:t>Członkowie komisji nie udzielają żadnych wyjaśnień dotyczących zadań egzaminacyjnych, odpowiadają tylko na pytania techniczne i organizacyjne.</a:t>
            </a:r>
            <a:endParaRPr lang="pl-PL" sz="3300" b="1"/>
          </a:p>
          <a:p>
            <a:pPr>
              <a:buFont typeface="Wingdings 2"/>
              <a:buNone/>
            </a:pPr>
            <a:endParaRPr lang="pl-PL" b="1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8928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678832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2060848"/>
            <a:ext cx="2678832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WGLĄD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PRACY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59832" y="620688"/>
            <a:ext cx="5638800" cy="5410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b="1" dirty="0"/>
          </a:p>
          <a:p>
            <a:endParaRPr lang="pl-PL" b="1" dirty="0"/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3833DCC0-F2F3-4765-8482-0A037BE89321}"/>
              </a:ext>
            </a:extLst>
          </p:cNvPr>
          <p:cNvSpPr txBox="1">
            <a:spLocks/>
          </p:cNvSpPr>
          <p:nvPr/>
        </p:nvSpPr>
        <p:spPr>
          <a:xfrm>
            <a:off x="3178937" y="810598"/>
            <a:ext cx="5487144" cy="51164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Uczeń lub jego rodzice mają prawo wglądu do sprawdzonej i ocenionej pracy egzaminacyjnej, w miejscu i czasie wskazanym przez dyrektora OKE, w terminie 6 miesięcy od dnia wydania zaświadczeń o szczegółowych wynikach egzaminu ósmoklasisty. 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Wnioski o wgląd są przyjmowane i rozpatrywane przez OKE od dnia udostępnienia w ZIU (SIOEO) informacji o wynikach egzaminu ósmoklasisty, tj. od 3 lipca 2024 r., zgodnie z kolejnością wpływu.</a:t>
            </a:r>
            <a:endParaRPr lang="pl-PL" sz="2000" b="1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635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678832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2060848"/>
            <a:ext cx="2678832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pl-PL" sz="2000" b="1">
                <a:solidFill>
                  <a:schemeClr val="tx1"/>
                </a:solidFill>
              </a:rPr>
              <a:t>REKRUTACJA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946728" y="620688"/>
            <a:ext cx="3751904" cy="5410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b="1" dirty="0"/>
          </a:p>
          <a:p>
            <a:endParaRPr lang="pl-PL" b="1" dirty="0"/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FCB170B-2649-4CF2-A036-5744E943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04664"/>
            <a:ext cx="6336704" cy="414496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45E6922-855A-4381-9D3B-55917C7D9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4140"/>
            <a:ext cx="9108504" cy="15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34816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534816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pPr algn="ctr"/>
            <a:endParaRPr lang="pl-PL" sz="2400" b="1" dirty="0">
              <a:solidFill>
                <a:schemeClr val="tx1"/>
              </a:solidFill>
            </a:endParaRP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O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EGZAMINIE</a:t>
            </a:r>
          </a:p>
          <a:p>
            <a:endParaRPr lang="pl-PL" dirty="0"/>
          </a:p>
        </p:txBody>
      </p:sp>
      <p:pic>
        <p:nvPicPr>
          <p:cNvPr id="5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FBEB90-9335-4CA9-9743-9609C03CD6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856AB14-CD5C-4A03-A50A-952686A8D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548680"/>
            <a:ext cx="612068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7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34816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534816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pPr algn="ctr"/>
            <a:endParaRPr lang="pl-PL" sz="2400" b="1" dirty="0">
              <a:solidFill>
                <a:schemeClr val="tx1"/>
              </a:solidFill>
            </a:endParaRPr>
          </a:p>
          <a:p>
            <a:pPr algn="ctr"/>
            <a:endParaRPr lang="pl-PL" sz="2400" b="1" dirty="0">
              <a:solidFill>
                <a:schemeClr val="tx1"/>
              </a:solidFill>
            </a:endParaRP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WAŻNE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DATY</a:t>
            </a:r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17295F4-3FF7-4708-A928-81DF57BA2F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C322E56-DBED-4D76-AE90-12EFF44F9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6672"/>
            <a:ext cx="6336705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34816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534816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pPr algn="ctr"/>
            <a:endParaRPr lang="pl-PL" sz="2400" b="1" dirty="0">
              <a:solidFill>
                <a:schemeClr val="tx1"/>
              </a:solidFill>
            </a:endParaRPr>
          </a:p>
          <a:p>
            <a:pPr algn="ctr"/>
            <a:endParaRPr lang="pl-PL" sz="2400" b="1" dirty="0">
              <a:solidFill>
                <a:schemeClr val="tx1"/>
              </a:solidFill>
            </a:endParaRP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WAŻNE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DATY</a:t>
            </a:r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F7AE6D2-F523-4582-9952-18CB510D77B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8991F4F-AED3-4EAC-A30C-9B2CC4827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04664"/>
            <a:ext cx="6333009" cy="59766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34816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534816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b="1" dirty="0"/>
          </a:p>
          <a:p>
            <a:endParaRPr lang="pl-PL" b="1" dirty="0"/>
          </a:p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tx1"/>
                </a:solidFill>
              </a:rPr>
              <a:t>JĘZYK POLSKI</a:t>
            </a:r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EBCA352-6CD5-4C38-AEA7-A1C04B96C3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06514" y="1052736"/>
            <a:ext cx="612998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34816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534816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200000"/>
              </a:lnSpc>
            </a:pPr>
            <a:endParaRPr lang="pl-PL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endParaRPr lang="pl-PL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tx1"/>
                </a:solidFill>
              </a:rPr>
              <a:t>JĘZYK POLSKI</a:t>
            </a:r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C37EC98-063C-43EF-AACC-374C6730E0E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15816" y="1152522"/>
            <a:ext cx="6048672" cy="45529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34816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23528" y="2060848"/>
            <a:ext cx="2592288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tx1"/>
                </a:solidFill>
              </a:rPr>
              <a:t>OGÓLNE ZASADY</a:t>
            </a:r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0E12BA9-1CDC-4C07-99CF-27029DF1FB2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15816" y="1232756"/>
            <a:ext cx="6058826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34816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2060848"/>
            <a:ext cx="2534816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tx1"/>
                </a:solidFill>
              </a:rPr>
              <a:t>JĘZYK ANGIELSKI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59832" y="620688"/>
            <a:ext cx="5638800" cy="5410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b="1" dirty="0"/>
          </a:p>
          <a:p>
            <a:endParaRPr lang="pl-PL" b="1" dirty="0"/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3C8842F-D231-4133-9BC7-FB732CD2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850404"/>
            <a:ext cx="610668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4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3038872" cy="18665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3038872" cy="4144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pPr algn="ctr"/>
            <a:endParaRPr lang="pl-PL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tx1"/>
                </a:solidFill>
              </a:rPr>
              <a:t>DOSTOSOWANIA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419872" y="764704"/>
            <a:ext cx="5544616" cy="5266184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orzeczenie o potrzebie kształcenia specjalnego wydane ze względu na niepełnosprawność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orzeczenie o potrzebie kształcenia specjalnego wydane ze względu na niedostosowanie społeczne lub zagrożenie niedostosowaniem społecznym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orzeczenie o potrzebie indywidualnego nauczania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zaświadczenie o stanie zdrowia wydane przez lekarza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opinia poradni psychologiczno-pedagogicznej, w tym poradni specjalistycznej o specyficznych trudnościach w uczeniu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pozytywna opinia rady pedagogicznej w przypadku uczniów objętych w roku szkolnym 2023/2024 pomocą psychologiczno-pedagogiczną w szkole ze względu na: • trudności adaptacyjne związane z wcześniejszym kształceniem za granicą • zaburzenie komunikacji językowej • sytuację kryzysową lub traumatyczną • ograniczoną znajomość języka polskiego utrudniającą zrozumienie czytanego tekstu (dla cudzoziemców)</a:t>
            </a:r>
            <a:endParaRPr lang="pl-PL" sz="2000" b="1" dirty="0"/>
          </a:p>
        </p:txBody>
      </p:sp>
      <p:pic>
        <p:nvPicPr>
          <p:cNvPr id="6" name="Picture 2" descr="E:\Documents and Settings\JW\Pulpit\logo_szkol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226" y="980728"/>
            <a:ext cx="187756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5952</TotalTime>
  <Words>499</Words>
  <Application>Microsoft Office PowerPoint</Application>
  <PresentationFormat>Pokaz na ekranie (4:3)</PresentationFormat>
  <Paragraphs>112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Calibri</vt:lpstr>
      <vt:lpstr>Corbel</vt:lpstr>
      <vt:lpstr>Georgia</vt:lpstr>
      <vt:lpstr>Times New Roman</vt:lpstr>
      <vt:lpstr>Wingdings</vt:lpstr>
      <vt:lpstr>Wingdings 2</vt:lpstr>
      <vt:lpstr>Miejski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Elżbieta Wilk</dc:creator>
  <cp:lastModifiedBy>Elzbieta Wilk</cp:lastModifiedBy>
  <cp:revision>109</cp:revision>
  <cp:lastPrinted>2022-02-03T14:41:08Z</cp:lastPrinted>
  <dcterms:created xsi:type="dcterms:W3CDTF">2015-05-11T02:33:39Z</dcterms:created>
  <dcterms:modified xsi:type="dcterms:W3CDTF">2024-01-27T14:16:42Z</dcterms:modified>
</cp:coreProperties>
</file>